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0"/>
  </p:notesMasterIdLst>
  <p:sldIdLst>
    <p:sldId id="256" r:id="rId3"/>
    <p:sldId id="257" r:id="rId4"/>
    <p:sldId id="267" r:id="rId5"/>
    <p:sldId id="268" r:id="rId6"/>
    <p:sldId id="269" r:id="rId7"/>
    <p:sldId id="270" r:id="rId8"/>
    <p:sldId id="258" r:id="rId9"/>
    <p:sldId id="259" r:id="rId10"/>
    <p:sldId id="274" r:id="rId11"/>
    <p:sldId id="275" r:id="rId12"/>
    <p:sldId id="260" r:id="rId13"/>
    <p:sldId id="271" r:id="rId14"/>
    <p:sldId id="272" r:id="rId15"/>
    <p:sldId id="273" r:id="rId16"/>
    <p:sldId id="277" r:id="rId17"/>
    <p:sldId id="278" r:id="rId18"/>
    <p:sldId id="279" r:id="rId19"/>
    <p:sldId id="281" r:id="rId20"/>
    <p:sldId id="282" r:id="rId21"/>
    <p:sldId id="284" r:id="rId22"/>
    <p:sldId id="262" r:id="rId23"/>
    <p:sldId id="285" r:id="rId24"/>
    <p:sldId id="286" r:id="rId25"/>
    <p:sldId id="287" r:id="rId26"/>
    <p:sldId id="263" r:id="rId27"/>
    <p:sldId id="283" r:id="rId28"/>
    <p:sldId id="265" r:id="rId29"/>
  </p:sldIdLst>
  <p:sldSz cx="9144000" cy="5143500" type="screen16x9"/>
  <p:notesSz cx="6858000" cy="9144000"/>
  <p:embeddedFontLst>
    <p:embeddedFont>
      <p:font typeface="Century Schoolbook" panose="02040604050505020304" pitchFamily="18" charset="0"/>
      <p:regular r:id="rId31"/>
      <p:bold r:id="rId32"/>
      <p:italic r:id="rId33"/>
      <p:boldItalic r:id="rId34"/>
    </p:embeddedFont>
    <p:embeddedFont>
      <p:font typeface="Proxima Nova" panose="020B0604020202020204" charset="0"/>
      <p:regular r:id="rId35"/>
      <p:bold r:id="rId36"/>
      <p:italic r:id="rId37"/>
      <p:boldItalic r:id="rId38"/>
    </p:embeddedFont>
    <p:embeddedFont>
      <p:font typeface="Verdana" panose="020B060403050404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90" d="100"/>
          <a:sy n="90" d="100"/>
        </p:scale>
        <p:origin x="960"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318081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962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2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609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446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808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156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955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51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0295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307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88723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768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952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721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7242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1740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54636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52333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162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180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365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534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dev.mysql.com/downloads/installer/"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DSC.</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hlinkClick r:id="rId4"/>
              </a:rPr>
              <a:t>Download link:  https://dev.mysql.com/downloads/installer/</a:t>
            </a:r>
            <a:endParaRPr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5">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6">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844856" y="241169"/>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br>
              <a:rPr lang="en-GB" sz="2000" b="1" dirty="0"/>
            </a:br>
            <a:br>
              <a:rPr lang="en-GB" sz="2000" b="1" dirty="0"/>
            </a:br>
            <a:r>
              <a:rPr lang="en-GB" sz="2000" b="1" dirty="0"/>
              <a:t>Once our database is created its time to create tables and start working on it.</a:t>
            </a:r>
            <a:br>
              <a:rPr lang="en-GB" sz="2000" b="1" dirty="0"/>
            </a:br>
            <a:br>
              <a:rPr lang="en-GB" sz="2000" b="1" dirty="0"/>
            </a:br>
            <a:r>
              <a:rPr lang="en-GB" sz="2000" b="1" dirty="0"/>
              <a:t>So first we need to learn some data-types to work with attributes.</a:t>
            </a: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15258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22332" y="1449538"/>
            <a:ext cx="5374725" cy="3430806"/>
          </a:xfrm>
          <a:prstGeom prst="rect">
            <a:avLst/>
          </a:prstGeom>
        </p:spPr>
        <p:txBody>
          <a:bodyPr spcFirstLastPara="1" wrap="square" lIns="91425" tIns="91425" rIns="91425" bIns="91425" anchor="t" anchorCtr="0">
            <a:noAutofit/>
          </a:bodyPr>
          <a:lstStyle/>
          <a:p>
            <a:pPr marL="0" lvl="0" indent="0">
              <a:spcAft>
                <a:spcPts val="1600"/>
              </a:spcAft>
              <a:buNone/>
            </a:pPr>
            <a:r>
              <a:rPr lang="en-GB" sz="1600" dirty="0"/>
              <a:t>The most important DDL statements in SQL are: </a:t>
            </a:r>
          </a:p>
          <a:p>
            <a:pPr marL="0" lvl="0" indent="0">
              <a:spcAft>
                <a:spcPts val="1600"/>
              </a:spcAft>
              <a:buNone/>
            </a:pPr>
            <a:endParaRPr lang="en-GB" sz="1600" dirty="0"/>
          </a:p>
          <a:p>
            <a:pPr marL="0" lvl="0" indent="0">
              <a:spcAft>
                <a:spcPts val="1600"/>
              </a:spcAft>
              <a:buNone/>
            </a:pPr>
            <a:r>
              <a:rPr lang="en-GB" sz="1600" dirty="0"/>
              <a:t>CREATE TABLE - creates a new database table </a:t>
            </a:r>
          </a:p>
          <a:p>
            <a:pPr marL="0" lvl="0" indent="0">
              <a:spcAft>
                <a:spcPts val="1600"/>
              </a:spcAft>
              <a:buNone/>
            </a:pPr>
            <a:r>
              <a:rPr lang="en-GB" sz="1600" dirty="0"/>
              <a:t>ALTER TABLE - alters (changes) a database table </a:t>
            </a:r>
          </a:p>
          <a:p>
            <a:pPr marL="0" lvl="0" indent="0">
              <a:spcAft>
                <a:spcPts val="1600"/>
              </a:spcAft>
              <a:buNone/>
            </a:pPr>
            <a:r>
              <a:rPr lang="en-GB" sz="1600" dirty="0"/>
              <a:t>DROP TABLE - deletes a database table </a:t>
            </a:r>
          </a:p>
          <a:p>
            <a:pPr marL="0" lvl="0" indent="0">
              <a:spcAft>
                <a:spcPts val="1600"/>
              </a:spcAft>
              <a:buNone/>
            </a:pPr>
            <a:r>
              <a:rPr lang="en-GB" sz="1600" dirty="0"/>
              <a:t>CREATE INDEX - creates an index (search key) </a:t>
            </a:r>
          </a:p>
          <a:p>
            <a:pPr marL="0" lvl="0" indent="0">
              <a:spcAft>
                <a:spcPts val="1600"/>
              </a:spcAft>
              <a:buNone/>
            </a:pPr>
            <a:r>
              <a:rPr lang="en-GB" sz="1600" dirty="0"/>
              <a:t>DROP INDEX - deletes an index </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1696596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Manipulation Language (DML)</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114300" indent="0" algn="just">
              <a:buNone/>
            </a:pPr>
            <a:r>
              <a:rPr lang="en-US" sz="1500" dirty="0">
                <a:latin typeface="Verdana" pitchFamily="34" charset="0"/>
              </a:rPr>
              <a:t>SQL (Structured Query Language) is a syntax for executing queries. But the SQL language also includes a syntax to update, insert, and delete records.</a:t>
            </a:r>
          </a:p>
          <a:p>
            <a:pPr marL="114300" indent="0" algn="just">
              <a:buNone/>
            </a:pPr>
            <a:r>
              <a:rPr lang="en-US" sz="1500" dirty="0">
                <a:latin typeface="Verdana" pitchFamily="34" charset="0"/>
              </a:rPr>
              <a:t>These query and update commands together form the Data Manipulation Language (DML) part of SQL:</a:t>
            </a:r>
          </a:p>
          <a:p>
            <a:pPr marL="114300" indent="0" algn="just">
              <a:buNone/>
            </a:pPr>
            <a:endParaRPr lang="en-US" sz="1500" dirty="0">
              <a:latin typeface="Verdana" pitchFamily="34" charset="0"/>
            </a:endParaRPr>
          </a:p>
          <a:p>
            <a:pPr marL="114300" indent="0" algn="just">
              <a:buNone/>
            </a:pPr>
            <a:r>
              <a:rPr lang="en-US" sz="1500" dirty="0">
                <a:latin typeface="Verdana" pitchFamily="34" charset="0"/>
              </a:rPr>
              <a:t>SELECT - extracts data from a database table </a:t>
            </a:r>
          </a:p>
          <a:p>
            <a:pPr marL="114300" indent="0" algn="just">
              <a:buNone/>
            </a:pPr>
            <a:r>
              <a:rPr lang="en-US" sz="1500" dirty="0">
                <a:latin typeface="Verdana" pitchFamily="34" charset="0"/>
              </a:rPr>
              <a:t>UPDATE - updates data in a database table </a:t>
            </a:r>
          </a:p>
          <a:p>
            <a:pPr marL="114300" indent="0" algn="just">
              <a:buNone/>
            </a:pPr>
            <a:r>
              <a:rPr lang="en-US" sz="1500" dirty="0">
                <a:latin typeface="Verdana" pitchFamily="34" charset="0"/>
              </a:rPr>
              <a:t>DELETE - deletes data from a database table </a:t>
            </a:r>
          </a:p>
          <a:p>
            <a:pPr marL="114300" indent="0" algn="just">
              <a:buNone/>
            </a:pPr>
            <a:r>
              <a:rPr lang="en-US" sz="1500" dirty="0">
                <a:latin typeface="Verdana" pitchFamily="34" charset="0"/>
              </a:rPr>
              <a:t>INSERT INTO - inserts new data into a database table</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231507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1724005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sz="3600" dirty="0"/>
              <a:t>Describing Tables</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2738574"/>
          </a:xfrm>
          <a:prstGeom prst="rect">
            <a:avLst/>
          </a:prstGeom>
        </p:spPr>
        <p:txBody>
          <a:bodyPr spcFirstLastPara="1" wrap="square" lIns="91425" tIns="91425" rIns="91425" bIns="91425" anchor="t" anchorCtr="0">
            <a:noAutofit/>
          </a:bodyPr>
          <a:lstStyle/>
          <a:p>
            <a:pPr>
              <a:lnSpc>
                <a:spcPct val="80000"/>
              </a:lnSpc>
            </a:pPr>
            <a:r>
              <a:rPr lang="en-US" sz="1300" dirty="0"/>
              <a:t>To see structure of the table you’ve created use ‘describe TABLENAME’:</a:t>
            </a:r>
          </a:p>
          <a:p>
            <a:pPr>
              <a:lnSpc>
                <a:spcPct val="80000"/>
              </a:lnSpc>
              <a:buFont typeface="Wingdings" pitchFamily="2" charset="2"/>
              <a:buNone/>
            </a:pPr>
            <a:endParaRPr lang="en-US" sz="1300" dirty="0"/>
          </a:p>
          <a:p>
            <a:pPr>
              <a:lnSpc>
                <a:spcPct val="80000"/>
              </a:lnSpc>
              <a:buFont typeface="Wingdings" pitchFamily="2" charset="2"/>
              <a:buNone/>
            </a:pPr>
            <a:r>
              <a:rPr lang="en-US" sz="1300" b="1" dirty="0" err="1">
                <a:latin typeface="Courier New" pitchFamily="49" charset="0"/>
              </a:rPr>
              <a:t>mysql</a:t>
            </a:r>
            <a:r>
              <a:rPr lang="en-US" sz="1300" b="1" dirty="0">
                <a:latin typeface="Courier New" pitchFamily="49" charset="0"/>
              </a:rPr>
              <a:t>&gt; describe pet;</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Field   | Type        | Null | Key | Default | Extra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name    | varchar(20) | YES  |     | NULL    |       |</a:t>
            </a:r>
          </a:p>
          <a:p>
            <a:pPr>
              <a:lnSpc>
                <a:spcPct val="80000"/>
              </a:lnSpc>
              <a:buFont typeface="Wingdings" pitchFamily="2" charset="2"/>
              <a:buNone/>
            </a:pPr>
            <a:r>
              <a:rPr lang="en-US" sz="1300" b="1" dirty="0">
                <a:latin typeface="Courier New" pitchFamily="49" charset="0"/>
              </a:rPr>
              <a:t>| owner   | varchar(20) | YES  |     | NULL    |       |</a:t>
            </a:r>
          </a:p>
          <a:p>
            <a:pPr>
              <a:lnSpc>
                <a:spcPct val="80000"/>
              </a:lnSpc>
              <a:buFont typeface="Wingdings" pitchFamily="2" charset="2"/>
              <a:buNone/>
            </a:pPr>
            <a:r>
              <a:rPr lang="en-US" sz="1300" b="1" dirty="0">
                <a:latin typeface="Courier New" pitchFamily="49" charset="0"/>
              </a:rPr>
              <a:t>| species | varchar(20) | YES  |     | NULL    |       |</a:t>
            </a:r>
          </a:p>
          <a:p>
            <a:pPr>
              <a:lnSpc>
                <a:spcPct val="80000"/>
              </a:lnSpc>
              <a:buFont typeface="Wingdings" pitchFamily="2" charset="2"/>
              <a:buNone/>
            </a:pPr>
            <a:r>
              <a:rPr lang="en-US" sz="1300" b="1" dirty="0">
                <a:latin typeface="Courier New" pitchFamily="49" charset="0"/>
              </a:rPr>
              <a:t>| sex     | char(1)     | YES  |     | NULL    |       |</a:t>
            </a:r>
          </a:p>
          <a:p>
            <a:pPr>
              <a:lnSpc>
                <a:spcPct val="80000"/>
              </a:lnSpc>
              <a:buFont typeface="Wingdings" pitchFamily="2" charset="2"/>
              <a:buNone/>
            </a:pPr>
            <a:r>
              <a:rPr lang="en-US" sz="1300" b="1" dirty="0">
                <a:latin typeface="Courier New" pitchFamily="49" charset="0"/>
              </a:rPr>
              <a:t>| birth   | date        | YES  |     | NULL    |       |</a:t>
            </a:r>
          </a:p>
          <a:p>
            <a:pPr>
              <a:lnSpc>
                <a:spcPct val="80000"/>
              </a:lnSpc>
              <a:buFont typeface="Wingdings" pitchFamily="2" charset="2"/>
              <a:buNone/>
            </a:pPr>
            <a:r>
              <a:rPr lang="en-US" sz="1300" b="1" dirty="0">
                <a:latin typeface="Courier New" pitchFamily="49" charset="0"/>
              </a:rPr>
              <a:t>| death   | date        | YES  |     | NULL    |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6 rows in set (0.02 sec)</a:t>
            </a:r>
          </a:p>
        </p:txBody>
      </p:sp>
    </p:spTree>
    <p:extLst>
      <p:ext uri="{BB962C8B-B14F-4D97-AF65-F5344CB8AC3E}">
        <p14:creationId xmlns:p14="http://schemas.microsoft.com/office/powerpoint/2010/main" val="625935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1408550"/>
          </a:xfrm>
          <a:prstGeom prst="rect">
            <a:avLst/>
          </a:prstGeom>
        </p:spPr>
        <p:txBody>
          <a:bodyPr spcFirstLastPara="1" wrap="square" lIns="91425" tIns="91425" rIns="91425" bIns="91425" anchor="t" anchorCtr="0">
            <a:noAutofit/>
          </a:bodyPr>
          <a:lstStyle/>
          <a:p>
            <a:pPr eaLnBrk="1" hangingPunct="1"/>
            <a:r>
              <a:rPr lang="en-US" sz="3600" dirty="0"/>
              <a:t>The INSERT INTO Statement</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665012"/>
          </a:xfrm>
          <a:prstGeom prst="rect">
            <a:avLst/>
          </a:prstGeom>
        </p:spPr>
        <p:txBody>
          <a:bodyPr spcFirstLastPara="1" wrap="square" lIns="91425" tIns="91425" rIns="91425" bIns="91425" anchor="t" anchorCtr="0">
            <a:noAutofit/>
          </a:bodyPr>
          <a:lstStyle/>
          <a:p>
            <a:pPr>
              <a:lnSpc>
                <a:spcPct val="80000"/>
              </a:lnSpc>
            </a:pPr>
            <a:r>
              <a:rPr lang="en-GB" sz="1300" dirty="0"/>
              <a:t>The INSERT INTO statement is used to insert new rows into a table.</a:t>
            </a:r>
          </a:p>
        </p:txBody>
      </p:sp>
      <p:sp>
        <p:nvSpPr>
          <p:cNvPr id="5" name="Rectangle 5">
            <a:extLst>
              <a:ext uri="{FF2B5EF4-FFF2-40B4-BE49-F238E27FC236}">
                <a16:creationId xmlns:a16="http://schemas.microsoft.com/office/drawing/2014/main" id="{BCEE86A4-B2C1-4504-8F02-87F41060E50E}"/>
              </a:ext>
            </a:extLst>
          </p:cNvPr>
          <p:cNvSpPr>
            <a:spLocks noChangeArrowheads="1"/>
          </p:cNvSpPr>
          <p:nvPr/>
        </p:nvSpPr>
        <p:spPr bwMode="auto">
          <a:xfrm>
            <a:off x="1382233" y="2239244"/>
            <a:ext cx="2626241" cy="960263"/>
          </a:xfrm>
          <a:prstGeom prst="rect">
            <a:avLst/>
          </a:prstGeom>
          <a:noFill/>
          <a:ln w="9525">
            <a:noFill/>
            <a:miter lim="800000"/>
            <a:headEnd/>
            <a:tailEnd/>
          </a:ln>
          <a:effectLst/>
        </p:spPr>
        <p:txBody>
          <a:bodyPr wrap="square">
            <a:spAutoFit/>
          </a:bodyPr>
          <a:lstStyle/>
          <a:p>
            <a:pPr>
              <a:spcBef>
                <a:spcPct val="50000"/>
              </a:spcBef>
            </a:pPr>
            <a:r>
              <a:rPr lang="en-US" sz="2000" i="1" dirty="0"/>
              <a:t>Syntax</a:t>
            </a:r>
          </a:p>
          <a:p>
            <a:pPr>
              <a:lnSpc>
                <a:spcPct val="80000"/>
              </a:lnSpc>
              <a:spcBef>
                <a:spcPct val="50000"/>
              </a:spcBef>
            </a:pPr>
            <a:r>
              <a:rPr lang="en-US" b="1" dirty="0"/>
              <a:t>INSERT INTO </a:t>
            </a:r>
            <a:r>
              <a:rPr lang="en-US" b="1" dirty="0" err="1"/>
              <a:t>table_name</a:t>
            </a:r>
            <a:endParaRPr lang="en-US" b="1" dirty="0"/>
          </a:p>
          <a:p>
            <a:pPr>
              <a:lnSpc>
                <a:spcPct val="80000"/>
              </a:lnSpc>
              <a:spcBef>
                <a:spcPct val="50000"/>
              </a:spcBef>
            </a:pPr>
            <a:r>
              <a:rPr lang="en-US" b="1" dirty="0"/>
              <a:t>VALUES (value1, value2,....) </a:t>
            </a:r>
          </a:p>
        </p:txBody>
      </p:sp>
      <p:sp>
        <p:nvSpPr>
          <p:cNvPr id="6" name="Rectangle 6">
            <a:extLst>
              <a:ext uri="{FF2B5EF4-FFF2-40B4-BE49-F238E27FC236}">
                <a16:creationId xmlns:a16="http://schemas.microsoft.com/office/drawing/2014/main" id="{E3FB91B9-6EB2-4360-9197-4CFF96F50490}"/>
              </a:ext>
            </a:extLst>
          </p:cNvPr>
          <p:cNvSpPr>
            <a:spLocks noChangeArrowheads="1"/>
          </p:cNvSpPr>
          <p:nvPr/>
        </p:nvSpPr>
        <p:spPr bwMode="auto">
          <a:xfrm>
            <a:off x="531097" y="3683473"/>
            <a:ext cx="5495698" cy="889474"/>
          </a:xfrm>
          <a:prstGeom prst="rect">
            <a:avLst/>
          </a:prstGeom>
          <a:noFill/>
          <a:ln w="9525">
            <a:noFill/>
            <a:miter lim="800000"/>
            <a:headEnd/>
            <a:tailEnd/>
          </a:ln>
          <a:effectLst/>
        </p:spPr>
        <p:txBody>
          <a:bodyPr wrap="square">
            <a:spAutoFit/>
          </a:bodyPr>
          <a:lstStyle/>
          <a:p>
            <a:pPr>
              <a:lnSpc>
                <a:spcPct val="90000"/>
              </a:lnSpc>
              <a:spcBef>
                <a:spcPct val="50000"/>
              </a:spcBef>
            </a:pPr>
            <a:r>
              <a:rPr lang="en-US" dirty="0"/>
              <a:t>You can also specify the columns for which you want to insert data:</a:t>
            </a:r>
          </a:p>
          <a:p>
            <a:pPr>
              <a:lnSpc>
                <a:spcPct val="90000"/>
              </a:lnSpc>
              <a:spcBef>
                <a:spcPct val="50000"/>
              </a:spcBef>
            </a:pPr>
            <a:r>
              <a:rPr lang="sk-SK" b="1" dirty="0"/>
              <a:t>	</a:t>
            </a:r>
            <a:r>
              <a:rPr lang="en-US" b="1" dirty="0"/>
              <a:t>INSERT INTO </a:t>
            </a:r>
            <a:r>
              <a:rPr lang="en-US" b="1" dirty="0" err="1"/>
              <a:t>table_name</a:t>
            </a:r>
            <a:r>
              <a:rPr lang="en-US" b="1" dirty="0"/>
              <a:t> (column1, column2,...)</a:t>
            </a:r>
          </a:p>
          <a:p>
            <a:pPr>
              <a:lnSpc>
                <a:spcPct val="90000"/>
              </a:lnSpc>
              <a:spcBef>
                <a:spcPct val="50000"/>
              </a:spcBef>
            </a:pPr>
            <a:r>
              <a:rPr lang="sk-SK" b="1" dirty="0"/>
              <a:t>	</a:t>
            </a:r>
            <a:r>
              <a:rPr lang="en-US" b="1" dirty="0"/>
              <a:t>VALUES (value1, value2,....)</a:t>
            </a:r>
            <a:r>
              <a:rPr lang="en-US" dirty="0"/>
              <a:t> </a:t>
            </a:r>
          </a:p>
        </p:txBody>
      </p:sp>
    </p:spTree>
    <p:extLst>
      <p:ext uri="{BB962C8B-B14F-4D97-AF65-F5344CB8AC3E}">
        <p14:creationId xmlns:p14="http://schemas.microsoft.com/office/powerpoint/2010/main" val="400619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852767"/>
          </a:xfrm>
          <a:prstGeom prst="rect">
            <a:avLst/>
          </a:prstGeom>
        </p:spPr>
        <p:txBody>
          <a:bodyPr spcFirstLastPara="1" wrap="square" lIns="91425" tIns="91425" rIns="91425" bIns="91425" anchor="t" anchorCtr="0">
            <a:noAutofit/>
          </a:bodyPr>
          <a:lstStyle/>
          <a:p>
            <a:pPr eaLnBrk="1" hangingPunct="1"/>
            <a:r>
              <a:rPr lang="en-US" altLang="en-US" sz="3600" dirty="0"/>
              <a:t>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algn="just">
              <a:buFontTx/>
              <a:buNone/>
              <a:defRPr/>
            </a:pPr>
            <a:r>
              <a:rPr lang="en-US" sz="1400" dirty="0"/>
              <a:t>In SQL, we have the following constraints:</a:t>
            </a:r>
          </a:p>
          <a:p>
            <a:pPr algn="just">
              <a:defRPr/>
            </a:pPr>
            <a:endParaRPr lang="en-US" sz="800" dirty="0"/>
          </a:p>
          <a:p>
            <a:pPr algn="just">
              <a:defRPr/>
            </a:pPr>
            <a:r>
              <a:rPr lang="en-US" sz="1400" b="1" dirty="0"/>
              <a:t>NOT NULL</a:t>
            </a:r>
            <a:r>
              <a:rPr lang="en-US" sz="1400" dirty="0"/>
              <a:t> - Indicates that a column cannot store NULL value</a:t>
            </a:r>
          </a:p>
          <a:p>
            <a:pPr algn="just">
              <a:defRPr/>
            </a:pPr>
            <a:r>
              <a:rPr lang="en-US" sz="1400" b="1" dirty="0"/>
              <a:t>UNIQUE</a:t>
            </a:r>
            <a:r>
              <a:rPr lang="en-US" sz="1400" dirty="0"/>
              <a:t> - Ensures that each row for a column must have a unique value</a:t>
            </a:r>
          </a:p>
          <a:p>
            <a:pPr algn="just">
              <a:defRPr/>
            </a:pPr>
            <a:r>
              <a:rPr lang="en-US" sz="1400" b="1" dirty="0"/>
              <a:t>PRIMARY KEY</a:t>
            </a:r>
            <a:r>
              <a:rPr lang="en-US" sz="1400" dirty="0"/>
              <a:t> - A combination of a NOT NULL and UNIQUE. Ensures that a column (or combination of two or more columns) have a unique identity which helps to find a particular record in a table more easily and quickly</a:t>
            </a:r>
          </a:p>
          <a:p>
            <a:pPr algn="just">
              <a:defRPr/>
            </a:pPr>
            <a:r>
              <a:rPr lang="en-US" sz="1400" b="1" dirty="0"/>
              <a:t>FOREIGN KEY</a:t>
            </a:r>
            <a:r>
              <a:rPr lang="en-US" sz="1400" dirty="0"/>
              <a:t> - Ensure the referential integrity of the data in one table to match values in another table</a:t>
            </a:r>
          </a:p>
          <a:p>
            <a:pPr algn="just">
              <a:defRPr/>
            </a:pPr>
            <a:r>
              <a:rPr lang="en-US" sz="1400" b="1" dirty="0"/>
              <a:t>CHECK</a:t>
            </a:r>
            <a:r>
              <a:rPr lang="en-US" sz="1400" dirty="0"/>
              <a:t> - Ensures that the value in a column meets a specific condition</a:t>
            </a:r>
          </a:p>
          <a:p>
            <a:pPr algn="just">
              <a:defRPr/>
            </a:pPr>
            <a:r>
              <a:rPr lang="en-US" sz="1400" b="1" dirty="0"/>
              <a:t>DEFAULT</a:t>
            </a:r>
            <a:r>
              <a:rPr lang="en-US" sz="1400" dirty="0"/>
              <a:t> - Specifies a default value for a column</a:t>
            </a:r>
          </a:p>
          <a:p>
            <a:pPr algn="just">
              <a:defRPr/>
            </a:pPr>
            <a:endParaRPr lang="en-US" sz="1200" dirty="0"/>
          </a:p>
        </p:txBody>
      </p:sp>
    </p:spTree>
    <p:extLst>
      <p:ext uri="{BB962C8B-B14F-4D97-AF65-F5344CB8AC3E}">
        <p14:creationId xmlns:p14="http://schemas.microsoft.com/office/powerpoint/2010/main" val="1433298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a:t>How to use SQL constraints:</a:t>
            </a:r>
            <a:br>
              <a:rPr lang="en-US" altLang="en-US" sz="3200" dirty="0"/>
            </a:br>
            <a:r>
              <a:rPr lang="en-US" altLang="en-US" sz="1600" dirty="0"/>
              <a:t>You can add constraint at the time of creating a table or by using alter command.</a:t>
            </a: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330116"/>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4109070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093634"/>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857250" lvl="1" indent="-285750">
              <a:buFont typeface="Arial" panose="020B0604020202020204" pitchFamily="34" charset="0"/>
              <a:buChar char="•"/>
            </a:pPr>
            <a:r>
              <a:rPr lang="en-GB" sz="1800" dirty="0"/>
              <a:t>Remember that SQL is case-insensitive but the variables that you create are case-sensitive. </a:t>
            </a:r>
          </a:p>
          <a:p>
            <a:pPr marL="857250" lvl="1" indent="-285750">
              <a:buFont typeface="Arial" panose="020B0604020202020204" pitchFamily="34" charset="0"/>
              <a:buChar char="•"/>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a:t>Examples to use constraints:</a:t>
            </a:r>
            <a:br>
              <a:rPr lang="en-US" altLang="en-US" sz="3200" dirty="0"/>
            </a:b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007394"/>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ea typeface="+mn-ea"/>
                <a:cs typeface="+mn-cs"/>
              </a:rPr>
              <a:t>PRIMARY KEY</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rPr>
              <a:t>NOT NULL</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ea typeface="+mn-ea"/>
                <a:cs typeface="+mn-cs"/>
              </a:rPr>
              <a:t>DEFAULT </a:t>
            </a:r>
            <a:r>
              <a:rPr lang="en-US" altLang="en-US" sz="1600" i="1" kern="1200" dirty="0">
                <a:solidFill>
                  <a:schemeClr val="accent5">
                    <a:lumMod val="75000"/>
                  </a:schemeClr>
                </a:solidFill>
                <a:latin typeface="Century Schoolbook"/>
                <a:ea typeface="+mn-ea"/>
                <a:cs typeface="+mn-cs"/>
              </a:rPr>
              <a:t>‘default parameter’</a:t>
            </a:r>
            <a:r>
              <a:rPr lang="en-US" altLang="en-US" sz="16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rPr>
              <a:t>column_name4  </a:t>
            </a:r>
            <a:r>
              <a:rPr lang="en-US" altLang="en-US" sz="2000" i="1" kern="1200" dirty="0" err="1">
                <a:solidFill>
                  <a:prstClr val="black"/>
                </a:solidFill>
                <a:latin typeface="Century Schoolbook"/>
              </a:rPr>
              <a:t>data_type</a:t>
            </a:r>
            <a:r>
              <a:rPr lang="en-US" altLang="en-US" sz="2000" kern="1200" dirty="0">
                <a:solidFill>
                  <a:prstClr val="black"/>
                </a:solidFill>
                <a:latin typeface="Century Schoolbook"/>
              </a:rPr>
              <a:t>(</a:t>
            </a:r>
            <a:r>
              <a:rPr lang="en-US" altLang="en-US" sz="2000" i="1" kern="1200" dirty="0">
                <a:solidFill>
                  <a:prstClr val="black"/>
                </a:solidFill>
                <a:latin typeface="Century Schoolbook"/>
              </a:rPr>
              <a:t>size</a:t>
            </a:r>
            <a:r>
              <a:rPr lang="en-US" altLang="en-US" sz="2000" kern="1200" dirty="0">
                <a:solidFill>
                  <a:prstClr val="black"/>
                </a:solidFill>
                <a:latin typeface="Century Schoolbook"/>
              </a:rPr>
              <a:t>) </a:t>
            </a:r>
            <a:r>
              <a:rPr lang="en-US" altLang="en-US" sz="2000" i="1" kern="1200" dirty="0">
                <a:solidFill>
                  <a:schemeClr val="accent5">
                    <a:lumMod val="75000"/>
                  </a:schemeClr>
                </a:solidFill>
                <a:latin typeface="Century Schoolbook"/>
              </a:rPr>
              <a:t>UNIQUE</a:t>
            </a:r>
            <a:r>
              <a:rPr lang="en-US" altLang="en-US" sz="1600" kern="1200" dirty="0">
                <a:solidFill>
                  <a:prstClr val="black"/>
                </a:solidFill>
                <a:latin typeface="Century Schoolbook"/>
              </a:rPr>
              <a:t>,</a:t>
            </a:r>
            <a:br>
              <a:rPr lang="en-US" altLang="en-US" sz="2000" kern="1200" dirty="0">
                <a:solidFill>
                  <a:prstClr val="black"/>
                </a:solidFill>
                <a:latin typeface="Century Schoolbook"/>
              </a:rPr>
            </a:br>
            <a:r>
              <a:rPr lang="en-US" altLang="en-US" sz="2000" i="1" kern="1200" dirty="0">
                <a:solidFill>
                  <a:schemeClr val="accent5">
                    <a:lumMod val="75000"/>
                  </a:schemeClr>
                </a:solidFill>
                <a:latin typeface="Century Schoolbook"/>
              </a:rPr>
              <a:t>FOREIGN KEY(column_name1) REFERENCES table2(column_name4),</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2273567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NOW PRACTISE THE FOLLOWING QUESTIONS.</a:t>
            </a:r>
            <a:endParaRPr sz="3600" dirty="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dirty="0"/>
              <a:t>The following questions are given from the next slides for your </a:t>
            </a:r>
            <a:r>
              <a:rPr lang="en-GB" dirty="0" err="1"/>
              <a:t>iwn</a:t>
            </a:r>
            <a:r>
              <a:rPr lang="en-GB" dirty="0"/>
              <a:t> practise in </a:t>
            </a:r>
            <a:r>
              <a:rPr lang="en-GB" dirty="0" err="1"/>
              <a:t>sql</a:t>
            </a:r>
            <a:r>
              <a:rPr lang="en-GB" dirty="0"/>
              <a:t> do go through them.</a:t>
            </a:r>
          </a:p>
          <a:p>
            <a:pPr marL="457200" lvl="0" indent="0" algn="l" rtl="0">
              <a:spcBef>
                <a:spcPts val="0"/>
              </a:spcBef>
              <a:spcAft>
                <a:spcPts val="0"/>
              </a:spcAft>
              <a:buNone/>
            </a:pPr>
            <a:r>
              <a:rPr lang="en-GB" dirty="0"/>
              <a:t>And then proceed with the word file of codes that are given with the distribution.</a:t>
            </a:r>
            <a:endParaRPr dirty="0"/>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Use Show tables; to display all tables in database</a:t>
            </a:r>
            <a:br>
              <a:rPr lang="en-US" altLang="en-US" sz="2000" dirty="0"/>
            </a:br>
            <a:r>
              <a:rPr lang="en-US" altLang="en-US" sz="2000" dirty="0"/>
              <a:t>Use ‘in’ to query from a selected list</a:t>
            </a:r>
            <a:br>
              <a:rPr lang="en-US" altLang="en-US" sz="2000" dirty="0"/>
            </a:br>
            <a:r>
              <a:rPr lang="en-US" altLang="en-US" sz="2000" dirty="0" err="1"/>
              <a:t>Eg</a:t>
            </a:r>
            <a:r>
              <a:rPr lang="en-US" altLang="en-US" sz="2000" dirty="0"/>
              <a:t>: select * from table where name in (‘</a:t>
            </a:r>
            <a:r>
              <a:rPr lang="en-US" altLang="en-US" sz="2000" dirty="0" err="1"/>
              <a:t>abc</a:t>
            </a:r>
            <a:r>
              <a:rPr lang="en-US" altLang="en-US" sz="2000" dirty="0"/>
              <a:t>’, ‘def’, ‘</a:t>
            </a:r>
            <a:r>
              <a:rPr lang="en-US" altLang="en-US" sz="2000" dirty="0" err="1"/>
              <a:t>ghi</a:t>
            </a:r>
            <a:r>
              <a:rPr lang="en-US" altLang="en-US" sz="2000" dirty="0"/>
              <a:t>’);</a:t>
            </a: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730514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table structure DML (Using alter command):</a:t>
            </a:r>
          </a:p>
          <a:p>
            <a:r>
              <a:rPr lang="en-US" altLang="en-US" sz="2000" dirty="0"/>
              <a:t>Alter TABLENAME add COLUMNNAME DATATYPE;</a:t>
            </a:r>
          </a:p>
          <a:p>
            <a:r>
              <a:rPr lang="en-US" altLang="en-US" sz="2000" dirty="0"/>
              <a:t>Alter TABLENAME modify COLUMNNAME DATATYPE;</a:t>
            </a:r>
          </a:p>
          <a:p>
            <a:r>
              <a:rPr lang="en-US" altLang="en-US" sz="2000" dirty="0"/>
              <a:t>Alter TABLENAME rename column COLUMN1 TO COLUMN2;</a:t>
            </a:r>
          </a:p>
          <a:p>
            <a:endParaRPr lang="en-US" altLang="en-US" sz="2000" dirty="0"/>
          </a:p>
        </p:txBody>
      </p:sp>
    </p:spTree>
    <p:extLst>
      <p:ext uri="{BB962C8B-B14F-4D97-AF65-F5344CB8AC3E}">
        <p14:creationId xmlns:p14="http://schemas.microsoft.com/office/powerpoint/2010/main" val="3722691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Use Show tables; to display all tables in database</a:t>
            </a:r>
            <a:br>
              <a:rPr lang="en-US" altLang="en-US" sz="2000" dirty="0"/>
            </a:br>
            <a:r>
              <a:rPr lang="en-US" altLang="en-US" sz="2000" dirty="0"/>
              <a:t>Use ‘in’ to query from a selected list</a:t>
            </a:r>
            <a:br>
              <a:rPr lang="en-US" altLang="en-US" sz="2000" dirty="0"/>
            </a:br>
            <a:r>
              <a:rPr lang="en-US" altLang="en-US" sz="2000" dirty="0" err="1"/>
              <a:t>Eg</a:t>
            </a:r>
            <a:r>
              <a:rPr lang="en-US" altLang="en-US" sz="2000" dirty="0"/>
              <a:t>: select * from table where name in (‘</a:t>
            </a:r>
            <a:r>
              <a:rPr lang="en-US" altLang="en-US" sz="2000" dirty="0" err="1"/>
              <a:t>abc</a:t>
            </a:r>
            <a:r>
              <a:rPr lang="en-US" altLang="en-US" sz="2000" dirty="0"/>
              <a:t>’, ‘def’, ‘</a:t>
            </a:r>
            <a:r>
              <a:rPr lang="en-US" altLang="en-US" sz="2000" dirty="0" err="1"/>
              <a:t>ghi</a:t>
            </a:r>
            <a:r>
              <a:rPr lang="en-US" altLang="en-US" sz="2000" dirty="0"/>
              <a:t>’);</a:t>
            </a: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8460174"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table structure DDL (Using alter command):</a:t>
            </a:r>
          </a:p>
          <a:p>
            <a:r>
              <a:rPr lang="en-US" altLang="en-US" sz="2000" dirty="0"/>
              <a:t>Alter TABLENAME add COLUMNNAME DATATYPE CONSTRAINTS;</a:t>
            </a:r>
          </a:p>
          <a:p>
            <a:r>
              <a:rPr lang="en-US" altLang="en-US" sz="2000" dirty="0"/>
              <a:t>Alter TABLENAME modify COLUMNNAME DATATYPE;</a:t>
            </a:r>
          </a:p>
          <a:p>
            <a:r>
              <a:rPr lang="en-US" altLang="en-US" sz="2000" dirty="0"/>
              <a:t>Alter TABLENAME rename column COLUMN1 TO COLUMN2;</a:t>
            </a:r>
          </a:p>
          <a:p>
            <a:r>
              <a:rPr lang="en-US" altLang="en-US" sz="2000" dirty="0"/>
              <a:t>Alter TABLENAME add PRIMARY KEY(COLUMNNAME);</a:t>
            </a:r>
          </a:p>
          <a:p>
            <a:r>
              <a:rPr lang="en-US" altLang="en-US" sz="2000" dirty="0"/>
              <a:t>Rename table sample to sample1</a:t>
            </a:r>
          </a:p>
          <a:p>
            <a:endParaRPr lang="en-US" altLang="en-US" sz="2000" dirty="0"/>
          </a:p>
        </p:txBody>
      </p:sp>
    </p:spTree>
    <p:extLst>
      <p:ext uri="{BB962C8B-B14F-4D97-AF65-F5344CB8AC3E}">
        <p14:creationId xmlns:p14="http://schemas.microsoft.com/office/powerpoint/2010/main" val="2859493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1762659"/>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DELETE table:</a:t>
            </a:r>
            <a:br>
              <a:rPr lang="en-US" altLang="en-US" sz="2000" dirty="0"/>
            </a:br>
            <a:r>
              <a:rPr lang="en-US" altLang="en-US" sz="2000" dirty="0"/>
              <a:t>drop table TABLENAME;</a:t>
            </a:r>
            <a:br>
              <a:rPr lang="en-US" altLang="en-US" sz="2000" dirty="0"/>
            </a:br>
            <a:br>
              <a:rPr lang="en-US" altLang="en-US" sz="2000" dirty="0"/>
            </a:b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140687" y="2595318"/>
            <a:ext cx="900331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data from table DML (Using update command):</a:t>
            </a:r>
          </a:p>
          <a:p>
            <a:r>
              <a:rPr lang="en-US" altLang="en-US" sz="2000" dirty="0"/>
              <a:t>Update TABLENAME set </a:t>
            </a:r>
            <a:r>
              <a:rPr lang="en-US" altLang="en-US" sz="2000" dirty="0" err="1"/>
              <a:t>columnname</a:t>
            </a:r>
            <a:r>
              <a:rPr lang="en-US" altLang="en-US" sz="2000" dirty="0"/>
              <a:t>=</a:t>
            </a:r>
            <a:r>
              <a:rPr lang="en-US" altLang="en-US" sz="2000" dirty="0" err="1"/>
              <a:t>oldvalue</a:t>
            </a:r>
            <a:r>
              <a:rPr lang="en-US" altLang="en-US" sz="2000" dirty="0"/>
              <a:t> where </a:t>
            </a:r>
            <a:r>
              <a:rPr lang="en-US" altLang="en-US" sz="2000" dirty="0" err="1"/>
              <a:t>columnname</a:t>
            </a:r>
            <a:r>
              <a:rPr lang="en-US" altLang="en-US" sz="2000" dirty="0"/>
              <a:t>=</a:t>
            </a:r>
            <a:r>
              <a:rPr lang="en-US" altLang="en-US" sz="2000" dirty="0" err="1"/>
              <a:t>newvalue</a:t>
            </a:r>
            <a:r>
              <a:rPr lang="en-US" altLang="en-US" sz="2000" dirty="0"/>
              <a:t>;</a:t>
            </a:r>
          </a:p>
          <a:p>
            <a:r>
              <a:rPr lang="en-US" altLang="en-US" sz="2000" dirty="0"/>
              <a:t>Delete all rows from a table:</a:t>
            </a:r>
          </a:p>
          <a:p>
            <a:r>
              <a:rPr lang="en-US" altLang="en-US" sz="2000" dirty="0"/>
              <a:t>Delete from TABLENAME;</a:t>
            </a:r>
          </a:p>
          <a:p>
            <a:endParaRPr lang="en-US" altLang="en-US" sz="2000" dirty="0"/>
          </a:p>
        </p:txBody>
      </p:sp>
    </p:spTree>
    <p:extLst>
      <p:ext uri="{BB962C8B-B14F-4D97-AF65-F5344CB8AC3E}">
        <p14:creationId xmlns:p14="http://schemas.microsoft.com/office/powerpoint/2010/main" val="1487197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0" y="122311"/>
            <a:ext cx="9015257" cy="524712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PRACTISE MAKES YOU PERFECT AND IN SQL PERFECTION IS UTMOST REQUIRED.</a:t>
            </a:r>
            <a:br>
              <a:rPr lang="en-GB" dirty="0"/>
            </a:br>
            <a:r>
              <a:rPr lang="en-GB" sz="1800" dirty="0"/>
              <a:t>So it’s advisable to keep the practising of codes else it’s really easy in </a:t>
            </a:r>
            <a:r>
              <a:rPr lang="en-GB" sz="1800" dirty="0" err="1"/>
              <a:t>sql</a:t>
            </a:r>
            <a:r>
              <a:rPr lang="en-GB" sz="1800" dirty="0"/>
              <a:t> to forget the syntax and then students make silly mistakes </a:t>
            </a:r>
            <a:r>
              <a:rPr lang="en-GB" sz="1800"/>
              <a:t>in their codes.</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Conclusion</a:t>
            </a:r>
            <a:endParaRPr sz="3600" dirty="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That’s all for now folks. This ppt covers the basic syntax for SQL that may give you an idea for the beginning of your journey in </a:t>
            </a:r>
            <a:r>
              <a:rPr lang="en-GB" sz="2400" dirty="0" err="1"/>
              <a:t>sql</a:t>
            </a:r>
            <a:r>
              <a:rPr lang="en-GB" sz="2400" dirty="0"/>
              <a:t>. Do look into the codes(the word file) that are given with the slides for better </a:t>
            </a:r>
          </a:p>
          <a:p>
            <a:pPr marL="0" lvl="0" indent="0" algn="l" rtl="0">
              <a:spcBef>
                <a:spcPts val="0"/>
              </a:spcBef>
              <a:spcAft>
                <a:spcPts val="0"/>
              </a:spcAft>
              <a:buNone/>
            </a:pPr>
            <a:r>
              <a:rPr lang="en-GB" sz="2400" dirty="0"/>
              <a:t>Understanding of SQL.</a:t>
            </a:r>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extLst>
      <p:ext uri="{BB962C8B-B14F-4D97-AF65-F5344CB8AC3E}">
        <p14:creationId xmlns:p14="http://schemas.microsoft.com/office/powerpoint/2010/main" val="3585514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263254" y="228764"/>
            <a:ext cx="3890100" cy="393074"/>
          </a:xfrm>
          <a:prstGeom prst="rect">
            <a:avLst/>
          </a:prstGeom>
        </p:spPr>
        <p:txBody>
          <a:bodyPr spcFirstLastPara="1" wrap="square" lIns="91425" tIns="91425" rIns="91425" bIns="91425" anchor="ctr" anchorCtr="0">
            <a:noAutofit/>
          </a:bodyPr>
          <a:lstStyle/>
          <a:p>
            <a:pPr lvl="0" algn="l" rtl="0">
              <a:spcBef>
                <a:spcPts val="0"/>
              </a:spcBef>
              <a:spcAft>
                <a:spcPts val="0"/>
              </a:spcAft>
            </a:pPr>
            <a:r>
              <a:rPr lang="en-US" sz="3600" dirty="0"/>
              <a:t>Task:</a:t>
            </a:r>
            <a:endParaRPr sz="3600" dirty="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
        <p:nvSpPr>
          <p:cNvPr id="4" name="Google Shape;168;p34"/>
          <p:cNvSpPr txBox="1">
            <a:spLocks/>
          </p:cNvSpPr>
          <p:nvPr/>
        </p:nvSpPr>
        <p:spPr>
          <a:xfrm>
            <a:off x="165961" y="1110665"/>
            <a:ext cx="4084687" cy="3697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marL="457200" indent="-457200">
              <a:buFont typeface="Arial" panose="020B0604020202020204" pitchFamily="34" charset="0"/>
              <a:buChar char="•"/>
            </a:pPr>
            <a:r>
              <a:rPr lang="en-US" sz="1800" dirty="0"/>
              <a:t>Create a database of your name.</a:t>
            </a:r>
          </a:p>
          <a:p>
            <a:pPr marL="457200" indent="-457200">
              <a:buFont typeface="Arial" panose="020B0604020202020204" pitchFamily="34" charset="0"/>
              <a:buChar char="•"/>
            </a:pPr>
            <a:r>
              <a:rPr lang="en-US" sz="1800" dirty="0"/>
              <a:t>Create table name ‘student’</a:t>
            </a:r>
          </a:p>
          <a:p>
            <a:pPr marL="457200" indent="-457200">
              <a:buFont typeface="Arial" panose="020B0604020202020204" pitchFamily="34" charset="0"/>
              <a:buChar char="•"/>
            </a:pPr>
            <a:r>
              <a:rPr lang="en-US" sz="1800" dirty="0"/>
              <a:t>Add attributes: (name, age, marks, Enrollment number etc..)</a:t>
            </a:r>
          </a:p>
          <a:p>
            <a:pPr marL="457200" indent="-457200">
              <a:buFont typeface="Arial" panose="020B0604020202020204" pitchFamily="34" charset="0"/>
              <a:buChar char="•"/>
            </a:pPr>
            <a:r>
              <a:rPr lang="en-US" sz="1800" dirty="0"/>
              <a:t>Set constraints like primary key accordingly (enrollment number obvious)</a:t>
            </a:r>
          </a:p>
          <a:p>
            <a:pPr marL="457200" indent="-457200">
              <a:buFont typeface="Arial" panose="020B0604020202020204" pitchFamily="34" charset="0"/>
              <a:buChar char="•"/>
            </a:pPr>
            <a:r>
              <a:rPr lang="en-US" sz="1800" dirty="0"/>
              <a:t>Add some tuples of your imaginary friends.</a:t>
            </a:r>
          </a:p>
          <a:p>
            <a:pPr marL="457200" indent="-457200">
              <a:buFont typeface="Arial" panose="020B0604020202020204" pitchFamily="34" charset="0"/>
              <a:buChar char="•"/>
            </a:pPr>
            <a:r>
              <a:rPr lang="en-US" sz="1800" dirty="0"/>
              <a:t>Try to set data as real as possible</a:t>
            </a:r>
          </a:p>
          <a:p>
            <a:pPr marL="457200" indent="-457200">
              <a:buFont typeface="Arial" panose="020B0604020202020204" pitchFamily="34" charset="0"/>
              <a:buChar char="•"/>
            </a:pPr>
            <a:r>
              <a:rPr lang="en-US" sz="1800" dirty="0"/>
              <a:t>Now change all attribute names to CAPITAL. (</a:t>
            </a:r>
            <a:r>
              <a:rPr lang="en-US" sz="1800" dirty="0" err="1"/>
              <a:t>eg</a:t>
            </a:r>
            <a:r>
              <a:rPr lang="en-US" sz="1800" dirty="0"/>
              <a:t>: name to NAME)</a:t>
            </a:r>
          </a:p>
          <a:p>
            <a:pPr marL="457200" indent="-457200">
              <a:buFont typeface="Arial" panose="020B0604020202020204" pitchFamily="34" charset="0"/>
              <a:buChar char="•"/>
            </a:pPr>
            <a:r>
              <a:rPr lang="en-US" sz="1800" dirty="0"/>
              <a:t>Print out all the students whose marks greater than 60 and name there name contains ‘</a:t>
            </a:r>
            <a:r>
              <a:rPr lang="en-US" sz="1800" dirty="0" err="1"/>
              <a:t>sh</a:t>
            </a:r>
            <a:r>
              <a:rPr lang="en-US" sz="1800"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7" name="Picture 6">
            <a:extLst>
              <a:ext uri="{FF2B5EF4-FFF2-40B4-BE49-F238E27FC236}">
                <a16:creationId xmlns:a16="http://schemas.microsoft.com/office/drawing/2014/main" id="{2DD936E7-81CE-428E-88A8-856263EAE258}"/>
              </a:ext>
            </a:extLst>
          </p:cNvPr>
          <p:cNvPicPr>
            <a:picLocks noChangeAspect="1"/>
          </p:cNvPicPr>
          <p:nvPr/>
        </p:nvPicPr>
        <p:blipFill>
          <a:blip r:embed="rId4"/>
          <a:stretch>
            <a:fillRect/>
          </a:stretch>
        </p:blipFill>
        <p:spPr>
          <a:xfrm>
            <a:off x="56991" y="2566686"/>
            <a:ext cx="5724683" cy="2191674"/>
          </a:xfrm>
          <a:prstGeom prst="rect">
            <a:avLst/>
          </a:prstGeom>
        </p:spPr>
      </p:pic>
      <p:pic>
        <p:nvPicPr>
          <p:cNvPr id="9" name="Picture 8">
            <a:extLst>
              <a:ext uri="{FF2B5EF4-FFF2-40B4-BE49-F238E27FC236}">
                <a16:creationId xmlns:a16="http://schemas.microsoft.com/office/drawing/2014/main" id="{27A5402D-BB31-46AA-A864-702E4455CCD7}"/>
              </a:ext>
            </a:extLst>
          </p:cNvPr>
          <p:cNvPicPr>
            <a:picLocks noChangeAspect="1"/>
          </p:cNvPicPr>
          <p:nvPr/>
        </p:nvPicPr>
        <p:blipFill>
          <a:blip r:embed="rId5"/>
          <a:stretch>
            <a:fillRect/>
          </a:stretch>
        </p:blipFill>
        <p:spPr>
          <a:xfrm>
            <a:off x="56991" y="1194016"/>
            <a:ext cx="6648765" cy="3834257"/>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DA592866-450A-4BCF-A3B1-5F824362BCCC}"/>
              </a:ext>
            </a:extLst>
          </p:cNvPr>
          <p:cNvPicPr>
            <a:picLocks noChangeAspect="1"/>
          </p:cNvPicPr>
          <p:nvPr/>
        </p:nvPicPr>
        <p:blipFill>
          <a:blip r:embed="rId6"/>
          <a:stretch>
            <a:fillRect/>
          </a:stretch>
        </p:blipFill>
        <p:spPr>
          <a:xfrm>
            <a:off x="5868783" y="222859"/>
            <a:ext cx="2993480" cy="43220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bg1"/>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000" b="1" dirty="0"/>
              <a:t>Let’s Start</a:t>
            </a:r>
            <a:br>
              <a:rPr lang="en-GB" sz="4000" b="1" dirty="0"/>
            </a:br>
            <a:r>
              <a:rPr lang="en" sz="1800" b="1" dirty="0"/>
              <a:t>(</a:t>
            </a:r>
            <a:r>
              <a:rPr lang="en-GB" sz="1800" b="1" dirty="0"/>
              <a:t>Tables, similar to spreadsheet in excel</a:t>
            </a:r>
            <a:r>
              <a:rPr lang="en" sz="1800" b="1" dirty="0"/>
              <a:t>)</a:t>
            </a:r>
            <a:br>
              <a:rPr lang="en" sz="1800" b="1" dirty="0"/>
            </a:br>
            <a:r>
              <a:rPr lang="en" sz="1800" b="1" dirty="0"/>
              <a:t>In Sql: </a:t>
            </a:r>
            <a:br>
              <a:rPr lang="en" sz="1800" b="1" dirty="0"/>
            </a:br>
            <a:r>
              <a:rPr lang="en" sz="1800" b="1" dirty="0"/>
              <a:t>Columns: ATTRIBUTES</a:t>
            </a:r>
            <a:br>
              <a:rPr lang="en" sz="1800" b="1" dirty="0"/>
            </a:br>
            <a:r>
              <a:rPr lang="en" sz="1800" b="1" dirty="0"/>
              <a:t>Rows: TUPLES</a:t>
            </a:r>
            <a:br>
              <a:rPr lang="en" sz="1800" b="1" dirty="0"/>
            </a:br>
            <a:br>
              <a:rPr lang="en" sz="1800" b="1" dirty="0"/>
            </a:br>
            <a:r>
              <a:rPr lang="en-GB" sz="1800" b="1" dirty="0"/>
              <a:t>The schema of a table is the table name and its attributes:</a:t>
            </a:r>
            <a:br>
              <a:rPr lang="en-GB" sz="1800" b="1" dirty="0"/>
            </a:br>
            <a:r>
              <a:rPr lang="en-GB" sz="1800" b="1" dirty="0"/>
              <a:t>Product(</a:t>
            </a:r>
            <a:r>
              <a:rPr lang="en-GB" sz="1800" b="1" dirty="0" err="1"/>
              <a:t>PName</a:t>
            </a:r>
            <a:r>
              <a:rPr lang="en-GB" sz="1800" b="1" dirty="0"/>
              <a:t>, Price, Category, </a:t>
            </a:r>
            <a:r>
              <a:rPr lang="en-GB" sz="1800" b="1" dirty="0" err="1"/>
              <a:t>Manfacturer</a:t>
            </a:r>
            <a:r>
              <a:rPr lang="en-GB" sz="1800" b="1" dirty="0"/>
              <a:t>)</a:t>
            </a:r>
            <a:br>
              <a:rPr lang="en-GB" sz="1800" b="1" dirty="0"/>
            </a:br>
            <a:br>
              <a:rPr lang="en-GB" sz="1800" b="1" dirty="0"/>
            </a:br>
            <a:r>
              <a:rPr lang="en-GB" sz="1800" b="1" dirty="0"/>
              <a:t>A key is an attribute whose values are unique;</a:t>
            </a:r>
            <a:br>
              <a:rPr lang="en-GB" sz="1800" b="1" dirty="0"/>
            </a:br>
            <a:r>
              <a:rPr lang="en-GB" sz="1800" b="1" u="sng" dirty="0"/>
              <a:t>we underline a key </a:t>
            </a:r>
            <a:r>
              <a:rPr lang="en-GB" sz="1800" b="1" dirty="0"/>
              <a:t>(</a:t>
            </a:r>
            <a:r>
              <a:rPr lang="en-GB" sz="1800" b="1" dirty="0" err="1"/>
              <a:t>eg</a:t>
            </a:r>
            <a:r>
              <a:rPr lang="en-GB" sz="1800" b="1" dirty="0"/>
              <a:t>: primary key)</a:t>
            </a:r>
            <a:br>
              <a:rPr lang="en-GB" sz="1800" b="1" dirty="0"/>
            </a:br>
            <a:br>
              <a:rPr lang="en-GB" sz="1800" b="1" dirty="0"/>
            </a:br>
            <a:r>
              <a:rPr lang="en-GB" sz="1800" b="1" dirty="0"/>
              <a:t>Product(</a:t>
            </a:r>
            <a:r>
              <a:rPr lang="en-GB" sz="1800" b="1" u="sng" dirty="0" err="1"/>
              <a:t>PName</a:t>
            </a:r>
            <a:r>
              <a:rPr lang="en-GB" sz="1800" b="1" dirty="0"/>
              <a:t>, Price, Category, </a:t>
            </a:r>
            <a:r>
              <a:rPr lang="en-GB" sz="1800" b="1" dirty="0" err="1"/>
              <a:t>Manfacturer</a:t>
            </a:r>
            <a:r>
              <a:rPr lang="en-GB" sz="1800" b="1" dirty="0"/>
              <a:t>)</a:t>
            </a:r>
            <a:br>
              <a:rPr lang="en-GB" sz="1800" b="1" dirty="0"/>
            </a:br>
            <a:br>
              <a:rPr lang="en-GB" sz="1800" b="1" dirty="0"/>
            </a:br>
            <a:br>
              <a:rPr lang="en-GB" sz="1800" b="1" dirty="0"/>
            </a:br>
            <a:br>
              <a:rPr lang="en-GB" sz="1800" b="1" dirty="0"/>
            </a:br>
            <a:br>
              <a:rPr lang="en" sz="1800" b="1" dirty="0"/>
            </a:br>
            <a:endParaRPr sz="18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56802" y="828565"/>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br>
              <a:rPr lang="en-GB" sz="2000" b="1" dirty="0"/>
            </a:br>
            <a:r>
              <a:rPr lang="en-GB" sz="1800" b="1" dirty="0"/>
              <a:t>Before creating a database first type in: “show databases;” to show all the databases available</a:t>
            </a:r>
            <a:br>
              <a:rPr lang="en-GB" sz="1800" b="1" dirty="0"/>
            </a:br>
            <a:br>
              <a:rPr lang="en-GB" sz="1800" b="1" dirty="0"/>
            </a:br>
            <a:r>
              <a:rPr lang="en-GB" sz="1800" b="1" dirty="0"/>
              <a:t>To create a new database, type in “create database DATABASENAME;” command:</a:t>
            </a:r>
            <a:br>
              <a:rPr lang="en-GB" sz="1800" b="1" dirty="0"/>
            </a:br>
            <a:br>
              <a:rPr lang="en-GB" sz="1800" b="1" dirty="0"/>
            </a:br>
            <a:r>
              <a:rPr lang="en-GB" sz="1800" b="1" dirty="0" err="1"/>
              <a:t>mysql</a:t>
            </a:r>
            <a:r>
              <a:rPr lang="en-GB" sz="1800" b="1" dirty="0"/>
              <a:t>&gt; create database sample;</a:t>
            </a:r>
            <a:br>
              <a:rPr lang="en-GB" sz="1800" b="1" dirty="0"/>
            </a:br>
            <a:br>
              <a:rPr lang="en-GB" sz="1800" b="1" dirty="0"/>
            </a:br>
            <a:r>
              <a:rPr lang="en-GB" sz="1800" b="1" dirty="0"/>
              <a:t>Once the database is created try: ‘show databases;’ command again</a:t>
            </a:r>
            <a:br>
              <a:rPr lang="en-GB" sz="1800" b="1" dirty="0"/>
            </a:br>
            <a:br>
              <a:rPr lang="en-GB" sz="1800" b="1" dirty="0"/>
            </a:br>
            <a:r>
              <a:rPr lang="en-GB" sz="1800" b="1" dirty="0"/>
              <a:t>To the select a database, type in  “use” command:</a:t>
            </a:r>
            <a:br>
              <a:rPr lang="en-GB" sz="1800" b="1" dirty="0"/>
            </a:br>
            <a:br>
              <a:rPr lang="en-GB" sz="1800" b="1" dirty="0"/>
            </a:br>
            <a:r>
              <a:rPr lang="en-GB" sz="1800" b="1" dirty="0" err="1"/>
              <a:t>mysql</a:t>
            </a:r>
            <a:r>
              <a:rPr lang="en-GB" sz="1800" b="1" dirty="0"/>
              <a:t>&gt; use sample;</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2723686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1176</Words>
  <Application>Microsoft Office PowerPoint</Application>
  <PresentationFormat>On-screen Show (16:9)</PresentationFormat>
  <Paragraphs>133</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Arial</vt:lpstr>
      <vt:lpstr>Verdana</vt:lpstr>
      <vt:lpstr>Wingdings</vt:lpstr>
      <vt:lpstr>Times New Roman</vt:lpstr>
      <vt:lpstr>Courier New</vt:lpstr>
      <vt:lpstr>Century Schoolbook</vt:lpstr>
      <vt:lpstr>Proxima Nova</vt:lpstr>
      <vt:lpstr>Simple Light</vt:lpstr>
      <vt:lpstr>Spearmint</vt:lpstr>
      <vt:lpstr>SQL</vt:lpstr>
      <vt:lpstr>Why SQL? </vt:lpstr>
      <vt:lpstr>Why SQL? </vt:lpstr>
      <vt:lpstr>Why SQL? </vt:lpstr>
      <vt:lpstr>Why SQL? </vt:lpstr>
      <vt:lpstr>Let’s INSTALL…</vt:lpstr>
      <vt:lpstr>Structured Query Language</vt:lpstr>
      <vt:lpstr>Let’s Start (Tables, similar to spreadsheet in excel) In Sql:  Columns: ATTRIBUTES Rows: TUPLES  The schema of a table is the table name and its attributes: Product(PName, Price, Category, Manfacturer)  A key is an attribute whose values are unique; we underline a key (eg: primary key)  Product(PName, Price, Category, Manfacturer)     </vt:lpstr>
      <vt:lpstr>Creating a Database Before creating a database first type in: “show databases;” to show all the databases available  To create a new database, type in “create database DATABASENAME;” command:  mysql&gt; create database sample;  Once the database is created try: ‘show databases;’ command again  To the select a database, type in  “use” command:  mysql&gt; use sample;       </vt:lpstr>
      <vt:lpstr>Creating a Database  Once our database is created its time to create tables and start working on it.  So first we need to learn some data-types to work with attributes.      </vt:lpstr>
      <vt:lpstr>Data Types in SQL</vt:lpstr>
      <vt:lpstr>Data Definition Language (DDL)</vt:lpstr>
      <vt:lpstr>Data Definition Language (DDL)</vt:lpstr>
      <vt:lpstr>Data Manipulation Language (DML)</vt:lpstr>
      <vt:lpstr>How to create a DB table?</vt:lpstr>
      <vt:lpstr>Describing Tables</vt:lpstr>
      <vt:lpstr>The INSERT INTO Statement</vt:lpstr>
      <vt:lpstr>SQL Constraints</vt:lpstr>
      <vt:lpstr>How to use SQL constraints: You can add constraint at the time of creating a table or by using alter command.</vt:lpstr>
      <vt:lpstr>Examples to use constraints: </vt:lpstr>
      <vt:lpstr>NOW PRACTISE THE FOLLOWING QUESTIONS.</vt:lpstr>
      <vt:lpstr>  Use Show tables; to display all tables in database Use ‘in’ to query from a selected list Eg: select * from table where name in (‘abc’, ‘def’, ‘ghi’);   </vt:lpstr>
      <vt:lpstr>  Use Show tables; to display all tables in database Use ‘in’ to query from a selected list Eg: select * from table where name in (‘abc’, ‘def’, ‘ghi’);   </vt:lpstr>
      <vt:lpstr>  DELETE table: drop table TABLENAME;     </vt:lpstr>
      <vt:lpstr>PRACTISE MAKES YOU PERFECT AND IN SQL PERFECTION IS UTMOST REQUIRED. So it’s advisable to keep the practising of codes else it’s really easy in sql to forget the syntax and then students make silly mistakes in their codes.</vt:lpstr>
      <vt:lpstr>Conclusion</vt:lpstr>
      <vt:lpstr>Task: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39</cp:revision>
  <dcterms:modified xsi:type="dcterms:W3CDTF">2019-09-10T05:08:57Z</dcterms:modified>
</cp:coreProperties>
</file>